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4" r:id="rId16"/>
    <p:sldId id="275" r:id="rId17"/>
    <p:sldId id="276" r:id="rId18"/>
    <p:sldId id="277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0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48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4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6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7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8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6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0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531F8E-188C-4B9E-8C2C-F793EC4D9038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045DD6-3AF3-46CE-A11A-EB2814A7B5E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0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FE5A-4DCD-434A-886B-CC0EB6DD9C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Who Defects?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A75C8-171D-4BC7-85F6-6FF239DBE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956048"/>
            <a:ext cx="10058400" cy="1143000"/>
          </a:xfrm>
        </p:spPr>
        <p:txBody>
          <a:bodyPr/>
          <a:lstStyle/>
          <a:p>
            <a:r>
              <a:rPr lang="en-US" dirty="0"/>
              <a:t>Visualizing A Defection Cascade in Authoritarian BURKINA FASO</a:t>
            </a:r>
          </a:p>
        </p:txBody>
      </p:sp>
      <p:pic>
        <p:nvPicPr>
          <p:cNvPr id="1026" name="Picture 2" descr="Political protests turn rough in Burkina Faso | Burkina Faso News ...">
            <a:extLst>
              <a:ext uri="{FF2B5EF4-FFF2-40B4-BE49-F238E27FC236}">
                <a16:creationId xmlns:a16="http://schemas.microsoft.com/office/drawing/2014/main" id="{5B46A1C5-48EE-4E9D-B3BA-DEC1E00FF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26" y="0"/>
            <a:ext cx="5632174" cy="31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ch Marc Christian Kabore (C) was sworn in as Burkina Faso&amp;#39;s first new president in almost 30 years on December 30, 2015">
            <a:extLst>
              <a:ext uri="{FF2B5EF4-FFF2-40B4-BE49-F238E27FC236}">
                <a16:creationId xmlns:a16="http://schemas.microsoft.com/office/drawing/2014/main" id="{E2551AF2-D4E0-4014-99B6-9774CEB7F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2" y="0"/>
            <a:ext cx="4878394" cy="31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94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1FCC-3DC0-43F7-9331-4D903B2F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(Ruling Party Support)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4E5B2-BA5A-4869-B170-27E325BD5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0"/>
            <a:ext cx="10749215" cy="6858000"/>
          </a:xfrm>
        </p:spPr>
      </p:pic>
    </p:spTree>
    <p:extLst>
      <p:ext uri="{BB962C8B-B14F-4D97-AF65-F5344CB8AC3E}">
        <p14:creationId xmlns:p14="http://schemas.microsoft.com/office/powerpoint/2010/main" val="101182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0B3B-8A45-4835-800C-114DCC32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(Democracy)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B237F-A51E-4116-8B3E-460C41E50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6" y="0"/>
            <a:ext cx="10713288" cy="6835078"/>
          </a:xfrm>
        </p:spPr>
      </p:pic>
    </p:spTree>
    <p:extLst>
      <p:ext uri="{BB962C8B-B14F-4D97-AF65-F5344CB8AC3E}">
        <p14:creationId xmlns:p14="http://schemas.microsoft.com/office/powerpoint/2010/main" val="339108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F459-D2CB-4217-9C1B-1DAE2708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(Urban/Rural)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B31AE2-D5EB-43FA-A3E5-86553EE60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0"/>
            <a:ext cx="10749215" cy="6858000"/>
          </a:xfrm>
        </p:spPr>
      </p:pic>
    </p:spTree>
    <p:extLst>
      <p:ext uri="{BB962C8B-B14F-4D97-AF65-F5344CB8AC3E}">
        <p14:creationId xmlns:p14="http://schemas.microsoft.com/office/powerpoint/2010/main" val="329016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C8ED-FE7D-4475-BE84-6442B56F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of Defectors)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CA872-D555-4A6D-9A60-781254C68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12" y="0"/>
            <a:ext cx="9784775" cy="6919374"/>
          </a:xfrm>
        </p:spPr>
      </p:pic>
    </p:spTree>
    <p:extLst>
      <p:ext uri="{BB962C8B-B14F-4D97-AF65-F5344CB8AC3E}">
        <p14:creationId xmlns:p14="http://schemas.microsoft.com/office/powerpoint/2010/main" val="4202860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1F89-0416-4EEB-8F03-623E07E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by Urban/Rural)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9DA0E8-441C-4475-8FF6-9B5C04C86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36" y="1707543"/>
            <a:ext cx="6577764" cy="4651513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31E5CF-DE53-4ABE-AA5A-C87AD7DAA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766" cy="46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1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1F89-0416-4EEB-8F03-623E07E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by Urban/Rural)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31E5CF-DE53-4ABE-AA5A-C87AD7DA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766" cy="465151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010A2-CFCF-4704-8062-B3045989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56" y="1642651"/>
            <a:ext cx="6315344" cy="4465941"/>
          </a:xfrm>
        </p:spPr>
      </p:pic>
    </p:spTree>
    <p:extLst>
      <p:ext uri="{BB962C8B-B14F-4D97-AF65-F5344CB8AC3E}">
        <p14:creationId xmlns:p14="http://schemas.microsoft.com/office/powerpoint/2010/main" val="170840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1F89-0416-4EEB-8F03-623E07E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by Urban/Rural)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31E5CF-DE53-4ABE-AA5A-C87AD7DA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766" cy="46515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663AF0-D798-459F-A0D9-5F64CF675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7360"/>
            <a:ext cx="6093875" cy="4309327"/>
          </a:xfrm>
        </p:spPr>
      </p:pic>
    </p:spTree>
    <p:extLst>
      <p:ext uri="{BB962C8B-B14F-4D97-AF65-F5344CB8AC3E}">
        <p14:creationId xmlns:p14="http://schemas.microsoft.com/office/powerpoint/2010/main" val="82301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1F89-0416-4EEB-8F03-623E07E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by Urban/Rural)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31E5CF-DE53-4ABE-AA5A-C87AD7DA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766" cy="465151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59468D-9091-4552-B438-A3FB70C33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1681133"/>
            <a:ext cx="6361043" cy="4498257"/>
          </a:xfrm>
        </p:spPr>
      </p:pic>
    </p:spTree>
    <p:extLst>
      <p:ext uri="{BB962C8B-B14F-4D97-AF65-F5344CB8AC3E}">
        <p14:creationId xmlns:p14="http://schemas.microsoft.com/office/powerpoint/2010/main" val="2789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A1F89-0416-4EEB-8F03-623E07E0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(Map by Urban/Rural)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31E5CF-DE53-4ABE-AA5A-C87AD7DAA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766" cy="465151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09DE0F-E03A-4AD5-9F9B-2EE32853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31" y="1563758"/>
            <a:ext cx="6339369" cy="4482930"/>
          </a:xfrm>
        </p:spPr>
      </p:pic>
    </p:spTree>
    <p:extLst>
      <p:ext uri="{BB962C8B-B14F-4D97-AF65-F5344CB8AC3E}">
        <p14:creationId xmlns:p14="http://schemas.microsoft.com/office/powerpoint/2010/main" val="17850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FC17-4525-4B2E-8102-AF73416F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6FDA-A770-4BB2-82E4-7993EB19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Some Support for </a:t>
            </a:r>
            <a:r>
              <a:rPr lang="en-US" sz="3600" b="1" dirty="0"/>
              <a:t>Ethnicity</a:t>
            </a:r>
            <a:r>
              <a:rPr lang="en-US" sz="3600" dirty="0"/>
              <a:t>, </a:t>
            </a:r>
            <a:r>
              <a:rPr lang="en-US" sz="3600" b="1" dirty="0"/>
              <a:t>Language</a:t>
            </a:r>
            <a:r>
              <a:rPr lang="en-US" sz="3600" dirty="0"/>
              <a:t>, and </a:t>
            </a:r>
            <a:r>
              <a:rPr lang="en-US" sz="3600" b="1" dirty="0"/>
              <a:t>Urban/Rural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Limited Support for </a:t>
            </a:r>
            <a:r>
              <a:rPr lang="en-US" sz="3600" b="1" dirty="0"/>
              <a:t>Support for Democracy</a:t>
            </a:r>
            <a:r>
              <a:rPr lang="en-US" sz="3600" dirty="0"/>
              <a:t> and </a:t>
            </a:r>
            <a:r>
              <a:rPr lang="en-US" sz="3600" b="1" dirty="0"/>
              <a:t>Support for Ruling Party </a:t>
            </a:r>
            <a:r>
              <a:rPr lang="en-US" sz="3600" dirty="0"/>
              <a:t>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Limitations: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Province, not Individual, Level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Lack Entire Universe of Data on Ruling Party Officials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Small Sample</a:t>
            </a:r>
          </a:p>
        </p:txBody>
      </p:sp>
    </p:spTree>
    <p:extLst>
      <p:ext uri="{BB962C8B-B14F-4D97-AF65-F5344CB8AC3E}">
        <p14:creationId xmlns:p14="http://schemas.microsoft.com/office/powerpoint/2010/main" val="394385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69C9-AD68-4E74-B999-608FEA036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A4FAC-9CCF-42D8-B39F-700AF2E41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Why do ruling elites remain loyal to dictators in some cases but not others?</a:t>
            </a:r>
          </a:p>
        </p:txBody>
      </p:sp>
    </p:spTree>
    <p:extLst>
      <p:ext uri="{BB962C8B-B14F-4D97-AF65-F5344CB8AC3E}">
        <p14:creationId xmlns:p14="http://schemas.microsoft.com/office/powerpoint/2010/main" val="235623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54754-E603-47E2-83D7-B170B760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 in Burkina Faso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14A09-7D9E-4E6A-8438-57CF47916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After 27 years in power, autocrat Blaise Compaore was ousted from office in October 2014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75+ ruling party members defected in January 2014, including key figures </a:t>
            </a:r>
            <a:r>
              <a:rPr lang="en-US" sz="2400" dirty="0" err="1"/>
              <a:t>Salif</a:t>
            </a:r>
            <a:r>
              <a:rPr lang="en-US" sz="2400" dirty="0"/>
              <a:t> Diallo, Simon Compaore, and </a:t>
            </a:r>
            <a:r>
              <a:rPr lang="en-US" sz="2400" dirty="0" err="1"/>
              <a:t>Roch</a:t>
            </a:r>
            <a:r>
              <a:rPr lang="en-US" sz="2400" dirty="0"/>
              <a:t> Marc </a:t>
            </a:r>
            <a:r>
              <a:rPr lang="en-US" sz="2400" dirty="0" err="1"/>
              <a:t>Kabore</a:t>
            </a:r>
            <a:endParaRPr lang="en-US" sz="2400" dirty="0"/>
          </a:p>
        </p:txBody>
      </p:sp>
      <p:pic>
        <p:nvPicPr>
          <p:cNvPr id="2050" name="Picture 2" descr="Salif Diallo - Wikipedia">
            <a:extLst>
              <a:ext uri="{FF2B5EF4-FFF2-40B4-BE49-F238E27FC236}">
                <a16:creationId xmlns:a16="http://schemas.microsoft.com/office/drawing/2014/main" id="{527FD237-C214-4A87-9872-419AB3C5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052" y="3429000"/>
            <a:ext cx="2809461" cy="28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on Compaore Officiel - Home | Facebook">
            <a:extLst>
              <a:ext uri="{FF2B5EF4-FFF2-40B4-BE49-F238E27FC236}">
                <a16:creationId xmlns:a16="http://schemas.microsoft.com/office/drawing/2014/main" id="{8E5AA4CC-826B-4FE8-98BC-FA278BB57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13" y="3429000"/>
            <a:ext cx="2829863" cy="281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ch Marc Christian Kaboré - Wikipedia">
            <a:extLst>
              <a:ext uri="{FF2B5EF4-FFF2-40B4-BE49-F238E27FC236}">
                <a16:creationId xmlns:a16="http://schemas.microsoft.com/office/drawing/2014/main" id="{D3E4FA13-DA80-4630-80AE-4E93807F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219" y="3428999"/>
            <a:ext cx="2490415" cy="281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1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D30E-5C6D-4664-BBF2-B72D5E96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Defected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C1DB-6443-4ACD-8D02-5E120A62A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Ruling party members learned to love democracy? (Honig and Andrews 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More likely…regional or ethnolinguistic dynamics</a:t>
            </a:r>
          </a:p>
        </p:txBody>
      </p:sp>
      <p:pic>
        <p:nvPicPr>
          <p:cNvPr id="3074" name="Picture 2" descr="People's Movement for Progress - Wikipedia">
            <a:extLst>
              <a:ext uri="{FF2B5EF4-FFF2-40B4-BE49-F238E27FC236}">
                <a16:creationId xmlns:a16="http://schemas.microsoft.com/office/drawing/2014/main" id="{7518753D-02D3-4D2F-A5A2-97C67125C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7" y="3424164"/>
            <a:ext cx="23336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gress for Democracy and Progress - Wikipedia">
            <a:extLst>
              <a:ext uri="{FF2B5EF4-FFF2-40B4-BE49-F238E27FC236}">
                <a16:creationId xmlns:a16="http://schemas.microsoft.com/office/drawing/2014/main" id="{46AC226C-34B9-45AB-9F7A-440A9187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83" y="3333917"/>
            <a:ext cx="3052417" cy="29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51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2806-029A-4103-8610-838EE8FF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0666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F1659-3375-48B8-B95D-29BDACBF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C2B5B-9BE7-45E5-8B88-FEA6A478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3" y="1415315"/>
            <a:ext cx="5543137" cy="4809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B3D76-2AF3-4AF6-90AF-3A78169A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555" y="0"/>
            <a:ext cx="5543136" cy="5168106"/>
          </a:xfrm>
          <a:prstGeom prst="rect">
            <a:avLst/>
          </a:prstGeom>
        </p:spPr>
      </p:pic>
      <p:pic>
        <p:nvPicPr>
          <p:cNvPr id="4098" name="Picture 2" descr="Afrobarometer">
            <a:extLst>
              <a:ext uri="{FF2B5EF4-FFF2-40B4-BE49-F238E27FC236}">
                <a16:creationId xmlns:a16="http://schemas.microsoft.com/office/drawing/2014/main" id="{5C2BB1E6-2461-4004-931B-647A824C9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435" y="4080689"/>
            <a:ext cx="4727712" cy="211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9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E5FE-92C2-447A-AE1F-77724C36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0AA2-41C0-4FA3-B5C3-98ADBC31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Collected defector data and data on relevant covariates by province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Provinces/regions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Urban/rural (cities w/ 50,000+ people)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Primary language and ethnicity (Afrobarometer)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% support for democracy and % support for ruling party (Afrobarometer 2008)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2800" dirty="0"/>
              <a:t>Manipulated and merged data from various sources in R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2800" dirty="0"/>
              <a:t>Then produced plots and maps in R and QGIS</a:t>
            </a: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2400" dirty="0"/>
              <a:t>Merged data with shapefile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7394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5F9A-4FBF-431B-A904-5EA84A22C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(Defections by Region)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57383-9C45-4B77-B6BE-1E79298D2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0"/>
            <a:ext cx="10749215" cy="6858000"/>
          </a:xfrm>
        </p:spPr>
      </p:pic>
    </p:spTree>
    <p:extLst>
      <p:ext uri="{BB962C8B-B14F-4D97-AF65-F5344CB8AC3E}">
        <p14:creationId xmlns:p14="http://schemas.microsoft.com/office/powerpoint/2010/main" val="258546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FFD9-50BA-47D9-B316-90AB4CB4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(Ethnicity)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DC647-CCCE-449F-988B-3443B16EC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9" y="0"/>
            <a:ext cx="10749215" cy="6858000"/>
          </a:xfrm>
        </p:spPr>
      </p:pic>
    </p:spTree>
    <p:extLst>
      <p:ext uri="{BB962C8B-B14F-4D97-AF65-F5344CB8AC3E}">
        <p14:creationId xmlns:p14="http://schemas.microsoft.com/office/powerpoint/2010/main" val="89589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9EC-2678-49FB-B78A-2F4FCD28D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(Language)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33F9F-0985-4B83-942F-E4FDCC5B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1" y="9939"/>
            <a:ext cx="10733637" cy="6848061"/>
          </a:xfrm>
        </p:spPr>
      </p:pic>
    </p:spTree>
    <p:extLst>
      <p:ext uri="{BB962C8B-B14F-4D97-AF65-F5344CB8AC3E}">
        <p14:creationId xmlns:p14="http://schemas.microsoft.com/office/powerpoint/2010/main" val="36470968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</TotalTime>
  <Words>290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Who Defects?</vt:lpstr>
      <vt:lpstr>Research Question</vt:lpstr>
      <vt:lpstr>Revolution in Burkina Faso</vt:lpstr>
      <vt:lpstr>Who Defected and Why?</vt:lpstr>
      <vt:lpstr>Data Sources</vt:lpstr>
      <vt:lpstr>Data &amp; Process</vt:lpstr>
      <vt:lpstr>(Defections by Region)</vt:lpstr>
      <vt:lpstr>(Ethnicity)</vt:lpstr>
      <vt:lpstr>(Language)</vt:lpstr>
      <vt:lpstr>(Ruling Party Support)</vt:lpstr>
      <vt:lpstr>(Democracy)</vt:lpstr>
      <vt:lpstr>(Urban/Rural)</vt:lpstr>
      <vt:lpstr>(Map of Defectors)</vt:lpstr>
      <vt:lpstr>(Map by Urban/Rural)</vt:lpstr>
      <vt:lpstr>(Map by Urban/Rural)</vt:lpstr>
      <vt:lpstr>(Map by Urban/Rural)</vt:lpstr>
      <vt:lpstr>(Map by Urban/Rural)</vt:lpstr>
      <vt:lpstr>(Map by Urban/Rural)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Defects?</dc:title>
  <dc:creator>Andrew Wojtanik</dc:creator>
  <cp:lastModifiedBy>Andrew Wojtanik</cp:lastModifiedBy>
  <cp:revision>19</cp:revision>
  <dcterms:created xsi:type="dcterms:W3CDTF">2020-05-01T22:49:10Z</dcterms:created>
  <dcterms:modified xsi:type="dcterms:W3CDTF">2020-05-06T22:05:59Z</dcterms:modified>
</cp:coreProperties>
</file>